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353" r:id="rId5"/>
    <p:sldId id="381" r:id="rId6"/>
    <p:sldId id="379" r:id="rId7"/>
    <p:sldId id="375" r:id="rId8"/>
    <p:sldId id="376" r:id="rId9"/>
    <p:sldId id="378" r:id="rId10"/>
    <p:sldId id="383" r:id="rId11"/>
    <p:sldId id="382"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nthly Business Review" id="{92B08930-1560-4EFE-836F-8A8F63B0EF56}">
          <p14:sldIdLst>
            <p14:sldId id="353"/>
            <p14:sldId id="381"/>
            <p14:sldId id="379"/>
            <p14:sldId id="375"/>
            <p14:sldId id="376"/>
            <p14:sldId id="378"/>
            <p14:sldId id="383"/>
            <p14:sldId id="3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Grimshaw" initials="LG" lastIdx="1" clrIdx="0">
    <p:extLst>
      <p:ext uri="{19B8F6BF-5375-455C-9EA6-DF929625EA0E}">
        <p15:presenceInfo xmlns:p15="http://schemas.microsoft.com/office/powerpoint/2012/main" userId="Luke Grimsha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C98"/>
    <a:srgbClr val="00B050"/>
    <a:srgbClr val="5B9BD5"/>
    <a:srgbClr val="08884D"/>
    <a:srgbClr val="15879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EFF37F-E205-4D8F-9FBC-E53719012544}" v="3" dt="2021-03-18T15:31:20.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5226" autoAdjust="0"/>
  </p:normalViewPr>
  <p:slideViewPr>
    <p:cSldViewPr snapToGrid="0">
      <p:cViewPr varScale="1">
        <p:scale>
          <a:sx n="78" d="100"/>
          <a:sy n="78" d="100"/>
        </p:scale>
        <p:origin x="96" y="720"/>
      </p:cViewPr>
      <p:guideLst/>
    </p:cSldViewPr>
  </p:slideViewPr>
  <p:notesTextViewPr>
    <p:cViewPr>
      <p:scale>
        <a:sx n="1" d="1"/>
        <a:sy n="1" d="1"/>
      </p:scale>
      <p:origin x="0" y="0"/>
    </p:cViewPr>
  </p:notesText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D4B3F0A-C3A2-4B86-86DA-F7B84EADB066}" type="datetimeFigureOut">
              <a:rPr lang="en-GB" smtClean="0"/>
              <a:t>25/03/2021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18A3D5-198B-4105-827E-B07E1AECE968}" type="slidenum">
              <a:rPr lang="en-GB" smtClean="0"/>
              <a:t>‹#›</a:t>
            </a:fld>
            <a:endParaRPr lang="en-GB"/>
          </a:p>
        </p:txBody>
      </p:sp>
    </p:spTree>
    <p:extLst>
      <p:ext uri="{BB962C8B-B14F-4D97-AF65-F5344CB8AC3E}">
        <p14:creationId xmlns:p14="http://schemas.microsoft.com/office/powerpoint/2010/main" val="278503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t>Impact Priorities</a:t>
            </a:r>
          </a:p>
          <a:p>
            <a:pPr marL="342900" indent="-342900">
              <a:buFont typeface="+mj-lt"/>
              <a:buAutoNum type="arabicPeriod"/>
            </a:pPr>
            <a:r>
              <a:rPr lang="en-GB" sz="1200" dirty="0"/>
              <a:t>Educate and Inspire</a:t>
            </a:r>
          </a:p>
          <a:p>
            <a:pPr marL="342900" indent="-342900">
              <a:buFont typeface="+mj-lt"/>
              <a:buAutoNum type="arabicPeriod"/>
            </a:pPr>
            <a:r>
              <a:rPr lang="en-GB" sz="1200" dirty="0"/>
              <a:t>Help nature’s recovery</a:t>
            </a:r>
          </a:p>
          <a:p>
            <a:pPr marL="342900" indent="-342900">
              <a:buFont typeface="+mj-lt"/>
              <a:buAutoNum type="arabicPeriod"/>
            </a:pPr>
            <a:r>
              <a:rPr lang="en-GB" sz="1200" dirty="0"/>
              <a:t>Improve social inclusion and diversity</a:t>
            </a:r>
          </a:p>
          <a:p>
            <a:pPr marL="342900" indent="-342900">
              <a:buFont typeface="+mj-lt"/>
              <a:buAutoNum type="arabicPeriod"/>
            </a:pPr>
            <a:r>
              <a:rPr lang="en-GB" sz="1200" dirty="0"/>
              <a:t>Influence strategy and policy</a:t>
            </a:r>
          </a:p>
          <a:p>
            <a:pPr marL="342900" indent="-342900">
              <a:buFont typeface="+mj-lt"/>
              <a:buAutoNum type="arabicPeriod"/>
            </a:pPr>
            <a:endParaRPr lang="en-GB" sz="1200" dirty="0"/>
          </a:p>
          <a:p>
            <a:pPr marL="0" indent="0">
              <a:buNone/>
            </a:pPr>
            <a:r>
              <a:rPr lang="en-GB" sz="1200" b="1" dirty="0"/>
              <a:t>Enabling Priorities</a:t>
            </a:r>
          </a:p>
          <a:p>
            <a:pPr marL="342900" indent="-342900">
              <a:buFont typeface="+mj-lt"/>
              <a:buAutoNum type="arabicPeriod"/>
            </a:pPr>
            <a:r>
              <a:rPr lang="en-GB" sz="1200" dirty="0"/>
              <a:t>New Visitor Centre Building</a:t>
            </a:r>
          </a:p>
          <a:p>
            <a:pPr marL="342900" indent="-342900">
              <a:buFont typeface="+mj-lt"/>
              <a:buAutoNum type="arabicPeriod"/>
            </a:pPr>
            <a:r>
              <a:rPr lang="en-GB" sz="1200" dirty="0"/>
              <a:t>Demonstration and Interpretation</a:t>
            </a:r>
          </a:p>
          <a:p>
            <a:pPr marL="342900" indent="-342900">
              <a:buFont typeface="+mj-lt"/>
              <a:buAutoNum type="arabicPeriod"/>
            </a:pPr>
            <a:r>
              <a:rPr lang="en-GB" sz="1200" dirty="0"/>
              <a:t>Financial Stability</a:t>
            </a:r>
          </a:p>
          <a:p>
            <a:pPr marL="342900" indent="-342900">
              <a:buFont typeface="+mj-lt"/>
              <a:buAutoNum type="arabicPeriod"/>
            </a:pPr>
            <a:r>
              <a:rPr lang="en-GB" sz="1200" dirty="0"/>
              <a:t>Volunteers</a:t>
            </a:r>
          </a:p>
          <a:p>
            <a:pPr marL="342900" indent="-342900">
              <a:buFont typeface="+mj-lt"/>
              <a:buAutoNum type="arabicPeriod"/>
            </a:pPr>
            <a:r>
              <a:rPr lang="en-GB" sz="1200" dirty="0"/>
              <a:t>Strong Partnerships</a:t>
            </a:r>
          </a:p>
          <a:p>
            <a:endParaRPr lang="en-GB" dirty="0"/>
          </a:p>
        </p:txBody>
      </p:sp>
      <p:sp>
        <p:nvSpPr>
          <p:cNvPr id="4" name="Slide Number Placeholder 3"/>
          <p:cNvSpPr>
            <a:spLocks noGrp="1"/>
          </p:cNvSpPr>
          <p:nvPr>
            <p:ph type="sldNum" sz="quarter" idx="5"/>
          </p:nvPr>
        </p:nvSpPr>
        <p:spPr/>
        <p:txBody>
          <a:bodyPr/>
          <a:lstStyle/>
          <a:p>
            <a:fld id="{3B18A3D5-198B-4105-827E-B07E1AECE968}" type="slidenum">
              <a:rPr lang="en-GB" smtClean="0"/>
              <a:t>1</a:t>
            </a:fld>
            <a:endParaRPr lang="en-GB"/>
          </a:p>
        </p:txBody>
      </p:sp>
    </p:spTree>
    <p:extLst>
      <p:ext uri="{BB962C8B-B14F-4D97-AF65-F5344CB8AC3E}">
        <p14:creationId xmlns:p14="http://schemas.microsoft.com/office/powerpoint/2010/main" val="303130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18A3D5-198B-4105-827E-B07E1AECE968}" type="slidenum">
              <a:rPr lang="en-GB" smtClean="0"/>
              <a:t>5</a:t>
            </a:fld>
            <a:endParaRPr lang="en-GB"/>
          </a:p>
        </p:txBody>
      </p:sp>
    </p:spTree>
    <p:extLst>
      <p:ext uri="{BB962C8B-B14F-4D97-AF65-F5344CB8AC3E}">
        <p14:creationId xmlns:p14="http://schemas.microsoft.com/office/powerpoint/2010/main" val="3103285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18A3D5-198B-4105-827E-B07E1AECE968}" type="slidenum">
              <a:rPr lang="en-GB" smtClean="0"/>
              <a:t>7</a:t>
            </a:fld>
            <a:endParaRPr lang="en-GB"/>
          </a:p>
        </p:txBody>
      </p:sp>
    </p:spTree>
    <p:extLst>
      <p:ext uri="{BB962C8B-B14F-4D97-AF65-F5344CB8AC3E}">
        <p14:creationId xmlns:p14="http://schemas.microsoft.com/office/powerpoint/2010/main" val="455447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B06C6BB6-C22C-4CCD-A792-605963B67E8E}"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A19EF2-5F20-4C67-8984-F3899D691D55}" type="slidenum">
              <a:rPr lang="en-GB" smtClean="0"/>
              <a:t>‹#›</a:t>
            </a:fld>
            <a:endParaRPr lang="en-GB"/>
          </a:p>
        </p:txBody>
      </p:sp>
    </p:spTree>
    <p:extLst>
      <p:ext uri="{BB962C8B-B14F-4D97-AF65-F5344CB8AC3E}">
        <p14:creationId xmlns:p14="http://schemas.microsoft.com/office/powerpoint/2010/main" val="163098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B06C6BB6-C22C-4CCD-A792-605963B67E8E}"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A19EF2-5F20-4C67-8984-F3899D691D55}" type="slidenum">
              <a:rPr lang="en-GB" smtClean="0"/>
              <a:t>‹#›</a:t>
            </a:fld>
            <a:endParaRPr lang="en-GB"/>
          </a:p>
        </p:txBody>
      </p:sp>
    </p:spTree>
    <p:extLst>
      <p:ext uri="{BB962C8B-B14F-4D97-AF65-F5344CB8AC3E}">
        <p14:creationId xmlns:p14="http://schemas.microsoft.com/office/powerpoint/2010/main" val="201914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B06C6BB6-C22C-4CCD-A792-605963B67E8E}"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A19EF2-5F20-4C67-8984-F3899D691D55}" type="slidenum">
              <a:rPr lang="en-GB" smtClean="0"/>
              <a:t>‹#›</a:t>
            </a:fld>
            <a:endParaRPr lang="en-GB"/>
          </a:p>
        </p:txBody>
      </p:sp>
    </p:spTree>
    <p:extLst>
      <p:ext uri="{BB962C8B-B14F-4D97-AF65-F5344CB8AC3E}">
        <p14:creationId xmlns:p14="http://schemas.microsoft.com/office/powerpoint/2010/main" val="99454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B06C6BB6-C22C-4CCD-A792-605963B67E8E}"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A19EF2-5F20-4C67-8984-F3899D691D55}" type="slidenum">
              <a:rPr lang="en-GB" smtClean="0"/>
              <a:t>‹#›</a:t>
            </a:fld>
            <a:endParaRPr lang="en-GB"/>
          </a:p>
        </p:txBody>
      </p:sp>
    </p:spTree>
    <p:extLst>
      <p:ext uri="{BB962C8B-B14F-4D97-AF65-F5344CB8AC3E}">
        <p14:creationId xmlns:p14="http://schemas.microsoft.com/office/powerpoint/2010/main" val="95579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B06C6BB6-C22C-4CCD-A792-605963B67E8E}"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A19EF2-5F20-4C67-8984-F3899D691D55}" type="slidenum">
              <a:rPr lang="en-GB" smtClean="0"/>
              <a:t>‹#›</a:t>
            </a:fld>
            <a:endParaRPr lang="en-GB"/>
          </a:p>
        </p:txBody>
      </p:sp>
    </p:spTree>
    <p:extLst>
      <p:ext uri="{BB962C8B-B14F-4D97-AF65-F5344CB8AC3E}">
        <p14:creationId xmlns:p14="http://schemas.microsoft.com/office/powerpoint/2010/main" val="367554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B06C6BB6-C22C-4CCD-A792-605963B67E8E}" type="datetimeFigureOut">
              <a:rPr lang="en-GB" smtClean="0"/>
              <a:t>25/03/2021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A19EF2-5F20-4C67-8984-F3899D691D55}" type="slidenum">
              <a:rPr lang="en-GB" smtClean="0"/>
              <a:t>‹#›</a:t>
            </a:fld>
            <a:endParaRPr lang="en-GB"/>
          </a:p>
        </p:txBody>
      </p:sp>
    </p:spTree>
    <p:extLst>
      <p:ext uri="{BB962C8B-B14F-4D97-AF65-F5344CB8AC3E}">
        <p14:creationId xmlns:p14="http://schemas.microsoft.com/office/powerpoint/2010/main" val="271418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6"/>
            <a:ext cx="2743200" cy="365125"/>
          </a:xfrm>
          <a:prstGeom prst="rect">
            <a:avLst/>
          </a:prstGeom>
        </p:spPr>
        <p:txBody>
          <a:bodyPr/>
          <a:lstStyle/>
          <a:p>
            <a:fld id="{B06C6BB6-C22C-4CCD-A792-605963B67E8E}" type="datetimeFigureOut">
              <a:rPr lang="en-GB" smtClean="0"/>
              <a:t>25/03/2021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A19EF2-5F20-4C67-8984-F3899D691D55}" type="slidenum">
              <a:rPr lang="en-GB" smtClean="0"/>
              <a:t>‹#›</a:t>
            </a:fld>
            <a:endParaRPr lang="en-GB"/>
          </a:p>
        </p:txBody>
      </p:sp>
    </p:spTree>
    <p:extLst>
      <p:ext uri="{BB962C8B-B14F-4D97-AF65-F5344CB8AC3E}">
        <p14:creationId xmlns:p14="http://schemas.microsoft.com/office/powerpoint/2010/main" val="153838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6"/>
            <a:ext cx="2743200" cy="365125"/>
          </a:xfrm>
          <a:prstGeom prst="rect">
            <a:avLst/>
          </a:prstGeom>
        </p:spPr>
        <p:txBody>
          <a:bodyPr/>
          <a:lstStyle/>
          <a:p>
            <a:fld id="{B06C6BB6-C22C-4CCD-A792-605963B67E8E}" type="datetimeFigureOut">
              <a:rPr lang="en-GB" smtClean="0"/>
              <a:t>25/03/2021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A19EF2-5F20-4C67-8984-F3899D691D55}" type="slidenum">
              <a:rPr lang="en-GB" smtClean="0"/>
              <a:t>‹#›</a:t>
            </a:fld>
            <a:endParaRPr lang="en-GB"/>
          </a:p>
        </p:txBody>
      </p:sp>
    </p:spTree>
    <p:extLst>
      <p:ext uri="{BB962C8B-B14F-4D97-AF65-F5344CB8AC3E}">
        <p14:creationId xmlns:p14="http://schemas.microsoft.com/office/powerpoint/2010/main" val="62477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fld id="{B06C6BB6-C22C-4CCD-A792-605963B67E8E}" type="datetimeFigureOut">
              <a:rPr lang="en-GB" smtClean="0"/>
              <a:t>25/03/2021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A19EF2-5F20-4C67-8984-F3899D691D55}" type="slidenum">
              <a:rPr lang="en-GB" smtClean="0"/>
              <a:t>‹#›</a:t>
            </a:fld>
            <a:endParaRPr lang="en-GB"/>
          </a:p>
        </p:txBody>
      </p:sp>
    </p:spTree>
    <p:extLst>
      <p:ext uri="{BB962C8B-B14F-4D97-AF65-F5344CB8AC3E}">
        <p14:creationId xmlns:p14="http://schemas.microsoft.com/office/powerpoint/2010/main" val="397835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B06C6BB6-C22C-4CCD-A792-605963B67E8E}" type="datetimeFigureOut">
              <a:rPr lang="en-GB" smtClean="0"/>
              <a:t>25/03/2021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A19EF2-5F20-4C67-8984-F3899D691D55}" type="slidenum">
              <a:rPr lang="en-GB" smtClean="0"/>
              <a:t>‹#›</a:t>
            </a:fld>
            <a:endParaRPr lang="en-GB"/>
          </a:p>
        </p:txBody>
      </p:sp>
    </p:spTree>
    <p:extLst>
      <p:ext uri="{BB962C8B-B14F-4D97-AF65-F5344CB8AC3E}">
        <p14:creationId xmlns:p14="http://schemas.microsoft.com/office/powerpoint/2010/main" val="329737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31"/>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B06C6BB6-C22C-4CCD-A792-605963B67E8E}" type="datetimeFigureOut">
              <a:rPr lang="en-GB" smtClean="0"/>
              <a:t>25/03/2021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A19EF2-5F20-4C67-8984-F3899D691D55}" type="slidenum">
              <a:rPr lang="en-GB" smtClean="0"/>
              <a:t>‹#›</a:t>
            </a:fld>
            <a:endParaRPr lang="en-GB"/>
          </a:p>
        </p:txBody>
      </p:sp>
    </p:spTree>
    <p:extLst>
      <p:ext uri="{BB962C8B-B14F-4D97-AF65-F5344CB8AC3E}">
        <p14:creationId xmlns:p14="http://schemas.microsoft.com/office/powerpoint/2010/main" val="2195754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000">
                <a:solidFill>
                  <a:schemeClr val="bg2">
                    <a:lumMod val="25000"/>
                  </a:schemeClr>
                </a:solidFill>
              </a:defRPr>
            </a:lvl1pPr>
          </a:lstStyle>
          <a:p>
            <a:r>
              <a:rPr lang="en-GB" dirty="0"/>
              <a:t>Avon Wildlife Trust</a:t>
            </a:r>
          </a:p>
          <a:p>
            <a:r>
              <a:rPr lang="en-GB" dirty="0"/>
              <a:t>Charity No. 280422 | Reg. in England &amp; Wales No.1495108</a:t>
            </a:r>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19EF2-5F20-4C67-8984-F3899D691D55}" type="slidenum">
              <a:rPr lang="en-GB" smtClean="0"/>
              <a:t>‹#›</a:t>
            </a:fld>
            <a:endParaRPr lang="en-GB"/>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54888" y="185738"/>
            <a:ext cx="2179613" cy="654087"/>
          </a:xfrm>
          <a:prstGeom prst="rect">
            <a:avLst/>
          </a:prstGeom>
        </p:spPr>
      </p:pic>
    </p:spTree>
    <p:extLst>
      <p:ext uri="{BB962C8B-B14F-4D97-AF65-F5344CB8AC3E}">
        <p14:creationId xmlns:p14="http://schemas.microsoft.com/office/powerpoint/2010/main" val="1689289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Adelle Sb" panose="02000503000000020004" pitchFamily="50"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Gotham Book" pitchFamily="50" charset="0"/>
          <a:ea typeface="+mn-ea"/>
          <a:cs typeface="Gotham Book" pitchFamily="50"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otham Book" pitchFamily="50" charset="0"/>
          <a:ea typeface="+mn-ea"/>
          <a:cs typeface="Gotham Book" pitchFamily="50"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otham Book" pitchFamily="50" charset="0"/>
          <a:ea typeface="+mn-ea"/>
          <a:cs typeface="Gotham Book" pitchFamily="50"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itchFamily="50" charset="0"/>
          <a:ea typeface="+mn-ea"/>
          <a:cs typeface="Gotham Book" pitchFamily="50"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itchFamily="50" charset="0"/>
          <a:ea typeface="+mn-ea"/>
          <a:cs typeface="Gotham Book" pitchFamily="50"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hyperlink" Target="http://www.avonwildlifetrust.org.uk/news/transforming-grow-wilder-take-action-wildlife" TargetMode="External"/><Relationship Id="rId2" Type="http://schemas.openxmlformats.org/officeDocument/2006/relationships/hyperlink" Target="mailto:growwilder@avonwildlifetrust.org.uk" TargetMode="External"/><Relationship Id="rId1" Type="http://schemas.openxmlformats.org/officeDocument/2006/relationships/slideLayout" Target="../slideLayouts/slideLayout3.xml"/><Relationship Id="rId5" Type="http://schemas.openxmlformats.org/officeDocument/2006/relationships/hyperlink" Target="https://www.avonwildlifetrust.org.uk/what-we-do/news-blogs-emails/updates-email" TargetMode="External"/><Relationship Id="rId4" Type="http://schemas.openxmlformats.org/officeDocument/2006/relationships/hyperlink" Target="https://www.facebook.com/AWTGrowWild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1B2A-1EB0-4CDE-B3F7-99E2D612720B}"/>
              </a:ext>
            </a:extLst>
          </p:cNvPr>
          <p:cNvSpPr>
            <a:spLocks noGrp="1"/>
          </p:cNvSpPr>
          <p:nvPr>
            <p:ph type="title"/>
          </p:nvPr>
        </p:nvSpPr>
        <p:spPr/>
        <p:txBody>
          <a:bodyPr/>
          <a:lstStyle/>
          <a:p>
            <a:r>
              <a:rPr lang="en-GB" dirty="0"/>
              <a:t>Grow Wilder 5-Year Strategy</a:t>
            </a:r>
          </a:p>
        </p:txBody>
      </p:sp>
      <p:sp>
        <p:nvSpPr>
          <p:cNvPr id="3" name="Content Placeholder 2">
            <a:extLst>
              <a:ext uri="{FF2B5EF4-FFF2-40B4-BE49-F238E27FC236}">
                <a16:creationId xmlns:a16="http://schemas.microsoft.com/office/drawing/2014/main" id="{75B712A9-8BE1-435F-85DD-489D5562391F}"/>
              </a:ext>
            </a:extLst>
          </p:cNvPr>
          <p:cNvSpPr>
            <a:spLocks noGrp="1"/>
          </p:cNvSpPr>
          <p:nvPr>
            <p:ph sz="half" idx="1"/>
          </p:nvPr>
        </p:nvSpPr>
        <p:spPr>
          <a:xfrm>
            <a:off x="838200" y="1859583"/>
            <a:ext cx="4346359" cy="4317380"/>
          </a:xfrm>
        </p:spPr>
        <p:txBody>
          <a:bodyPr>
            <a:normAutofit/>
          </a:bodyPr>
          <a:lstStyle/>
          <a:p>
            <a:pPr marL="0" indent="0">
              <a:buNone/>
            </a:pPr>
            <a:r>
              <a:rPr lang="en-GB" sz="1600" b="1" i="0" u="none" strike="noStrike" dirty="0">
                <a:effectLst/>
                <a:latin typeface="+mn-lt"/>
              </a:rPr>
              <a:t>“</a:t>
            </a:r>
            <a:r>
              <a:rPr lang="en-GB" sz="1800" b="1" i="0" u="none" strike="noStrike" dirty="0">
                <a:effectLst/>
                <a:latin typeface="+mn-lt"/>
              </a:rPr>
              <a:t>Our mission </a:t>
            </a:r>
            <a:r>
              <a:rPr lang="en-GB" sz="1600" b="0" i="0" u="none" strike="noStrike" dirty="0">
                <a:effectLst/>
                <a:latin typeface="+mn-lt"/>
              </a:rPr>
              <a:t>is to bring about urgent action for the restoration of wildlife by educating, upskilling and empowering people, communities and businesses to bring about positive change through wildlife-friendly gardening and sustainable food growing.”</a:t>
            </a:r>
          </a:p>
          <a:p>
            <a:pPr marL="0" indent="0">
              <a:buNone/>
            </a:pPr>
            <a:endParaRPr lang="en-GB" sz="1600" b="0" i="0" u="none" strike="noStrike" dirty="0">
              <a:effectLst/>
              <a:latin typeface="+mn-lt"/>
            </a:endParaRPr>
          </a:p>
          <a:p>
            <a:pPr marL="0" indent="0">
              <a:buNone/>
            </a:pPr>
            <a:r>
              <a:rPr lang="en-GB" sz="1600" b="1" dirty="0">
                <a:latin typeface="+mn-lt"/>
              </a:rPr>
              <a:t>“</a:t>
            </a:r>
            <a:r>
              <a:rPr lang="en-GB" sz="1800" b="1" dirty="0">
                <a:latin typeface="+mn-lt"/>
              </a:rPr>
              <a:t>Our vision </a:t>
            </a:r>
            <a:r>
              <a:rPr lang="en-GB" sz="1600" dirty="0">
                <a:latin typeface="+mn-lt"/>
              </a:rPr>
              <a:t>is to establish Grow Wilder as a place to engage and inspire people, communities and businesses to actively support nature’s recovery. Through demonstration, learning and events, Grow Wilder will be a hub from which we will seek to connect people with nature, equipping them with the skills and knowledge to restore and conserve natural habitats of all sizes across the Bristol area and further afield.”</a:t>
            </a:r>
          </a:p>
        </p:txBody>
      </p:sp>
      <p:pic>
        <p:nvPicPr>
          <p:cNvPr id="6" name="Picture 5">
            <a:extLst>
              <a:ext uri="{FF2B5EF4-FFF2-40B4-BE49-F238E27FC236}">
                <a16:creationId xmlns:a16="http://schemas.microsoft.com/office/drawing/2014/main" id="{FDF5562A-5691-495B-A195-162828B35D53}"/>
              </a:ext>
            </a:extLst>
          </p:cNvPr>
          <p:cNvPicPr>
            <a:picLocks noChangeAspect="1"/>
          </p:cNvPicPr>
          <p:nvPr/>
        </p:nvPicPr>
        <p:blipFill rotWithShape="1">
          <a:blip r:embed="rId3"/>
          <a:srcRect r="505"/>
          <a:stretch/>
        </p:blipFill>
        <p:spPr>
          <a:xfrm>
            <a:off x="5476689" y="1859583"/>
            <a:ext cx="1722899" cy="2448720"/>
          </a:xfrm>
          <a:prstGeom prst="rect">
            <a:avLst/>
          </a:prstGeom>
          <a:effectLst>
            <a:outerShdw blurRad="50800" dist="38100" dir="2700000" algn="tl" rotWithShape="0">
              <a:prstClr val="black">
                <a:alpha val="40000"/>
              </a:prstClr>
            </a:outerShdw>
          </a:effectLst>
        </p:spPr>
      </p:pic>
      <p:pic>
        <p:nvPicPr>
          <p:cNvPr id="5" name="Picture 4" descr="A group of people standing in the grass&#10;&#10;Description automatically generated">
            <a:extLst>
              <a:ext uri="{FF2B5EF4-FFF2-40B4-BE49-F238E27FC236}">
                <a16:creationId xmlns:a16="http://schemas.microsoft.com/office/drawing/2014/main" id="{20DAFB8A-B727-4571-85E5-276CACC559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125" r="3825"/>
          <a:stretch/>
        </p:blipFill>
        <p:spPr>
          <a:xfrm>
            <a:off x="5476689" y="4415833"/>
            <a:ext cx="2154716" cy="1761129"/>
          </a:xfrm>
          <a:prstGeom prst="rect">
            <a:avLst/>
          </a:prstGeom>
          <a:effectLst>
            <a:outerShdw blurRad="50800" dist="38100" dir="2700000" algn="tl" rotWithShape="0">
              <a:prstClr val="black">
                <a:alpha val="40000"/>
              </a:prstClr>
            </a:outerShdw>
          </a:effectLst>
        </p:spPr>
      </p:pic>
      <p:pic>
        <p:nvPicPr>
          <p:cNvPr id="10" name="Picture 9" descr="A person holding a flower&#10;&#10;Description automatically generated">
            <a:extLst>
              <a:ext uri="{FF2B5EF4-FFF2-40B4-BE49-F238E27FC236}">
                <a16:creationId xmlns:a16="http://schemas.microsoft.com/office/drawing/2014/main" id="{3A1C84BB-8C60-423F-B435-4E6BD757A2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7655" y="1859583"/>
            <a:ext cx="1722899" cy="2297198"/>
          </a:xfrm>
          <a:prstGeom prst="rect">
            <a:avLst/>
          </a:prstGeom>
          <a:effectLst>
            <a:outerShdw blurRad="50800" dist="38100" dir="2700000" algn="tl" rotWithShape="0">
              <a:prstClr val="black">
                <a:alpha val="40000"/>
              </a:prstClr>
            </a:outerShdw>
          </a:effectLst>
        </p:spPr>
      </p:pic>
      <p:pic>
        <p:nvPicPr>
          <p:cNvPr id="1026" name="Picture 2" descr="Five Global Green Building Trends – Green Unit is on message | News">
            <a:extLst>
              <a:ext uri="{FF2B5EF4-FFF2-40B4-BE49-F238E27FC236}">
                <a16:creationId xmlns:a16="http://schemas.microsoft.com/office/drawing/2014/main" id="{F9A2871A-5130-4841-8445-AEA5AE273C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2780" y="1859583"/>
            <a:ext cx="2691682" cy="17965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Avon Wildlife Trust: Weston Big Wood – Inkwood Design – Specialists in  design for wildlife, conservation &amp; the environment">
            <a:extLst>
              <a:ext uri="{FF2B5EF4-FFF2-40B4-BE49-F238E27FC236}">
                <a16:creationId xmlns:a16="http://schemas.microsoft.com/office/drawing/2014/main" id="{13D47439-08B2-4FF6-A534-DBA11A5D5E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9389" y="4272352"/>
            <a:ext cx="2361165" cy="19046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A54F40B3-4CD4-4D7F-BC52-45E17E52869E}"/>
              </a:ext>
            </a:extLst>
          </p:cNvPr>
          <p:cNvPicPr>
            <a:picLocks noChangeAspect="1"/>
          </p:cNvPicPr>
          <p:nvPr/>
        </p:nvPicPr>
        <p:blipFill rotWithShape="1">
          <a:blip r:embed="rId8"/>
          <a:srcRect r="35800"/>
          <a:stretch/>
        </p:blipFill>
        <p:spPr>
          <a:xfrm>
            <a:off x="7776280" y="4272352"/>
            <a:ext cx="1630343" cy="19046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3183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C3EE7-8197-41B0-A498-493FF8312693}"/>
              </a:ext>
            </a:extLst>
          </p:cNvPr>
          <p:cNvSpPr>
            <a:spLocks noGrp="1"/>
          </p:cNvSpPr>
          <p:nvPr>
            <p:ph type="title"/>
          </p:nvPr>
        </p:nvSpPr>
        <p:spPr>
          <a:xfrm>
            <a:off x="838200" y="741600"/>
            <a:ext cx="10515600" cy="585792"/>
          </a:xfrm>
        </p:spPr>
        <p:txBody>
          <a:bodyPr>
            <a:noAutofit/>
          </a:bodyPr>
          <a:lstStyle/>
          <a:p>
            <a:r>
              <a:rPr lang="en-GB" sz="3600" dirty="0"/>
              <a:t>Current Limitations with Achieving Our Strategy</a:t>
            </a:r>
          </a:p>
        </p:txBody>
      </p:sp>
      <p:sp>
        <p:nvSpPr>
          <p:cNvPr id="3" name="Content Placeholder 2">
            <a:extLst>
              <a:ext uri="{FF2B5EF4-FFF2-40B4-BE49-F238E27FC236}">
                <a16:creationId xmlns:a16="http://schemas.microsoft.com/office/drawing/2014/main" id="{19CD4A90-6608-4306-A93E-957D5D5957EC}"/>
              </a:ext>
            </a:extLst>
          </p:cNvPr>
          <p:cNvSpPr>
            <a:spLocks noGrp="1"/>
          </p:cNvSpPr>
          <p:nvPr>
            <p:ph sz="half" idx="1"/>
          </p:nvPr>
        </p:nvSpPr>
        <p:spPr>
          <a:xfrm>
            <a:off x="838199" y="2106843"/>
            <a:ext cx="6450368" cy="4489265"/>
          </a:xfrm>
        </p:spPr>
        <p:txBody>
          <a:bodyPr>
            <a:normAutofit/>
          </a:bodyPr>
          <a:lstStyle/>
          <a:p>
            <a:pPr>
              <a:lnSpc>
                <a:spcPct val="100000"/>
              </a:lnSpc>
              <a:buBlip>
                <a:blip r:embed="rId2">
                  <a:extLst>
                    <a:ext uri="{96DAC541-7B7A-43D3-8B79-37D633B846F1}">
                      <asvg:svgBlip xmlns:asvg="http://schemas.microsoft.com/office/drawing/2016/SVG/main" r:embed="rId3"/>
                    </a:ext>
                  </a:extLst>
                </a:blip>
              </a:buBlip>
            </a:pPr>
            <a:r>
              <a:rPr lang="en-GB" sz="1600" dirty="0"/>
              <a:t>Inadequate space to deliver education capabilities (1 small indoor classroom, poorly insulated and little natural light)</a:t>
            </a:r>
          </a:p>
          <a:p>
            <a:pPr>
              <a:lnSpc>
                <a:spcPct val="100000"/>
              </a:lnSpc>
              <a:buBlip>
                <a:blip r:embed="rId2">
                  <a:extLst>
                    <a:ext uri="{96DAC541-7B7A-43D3-8B79-37D633B846F1}">
                      <asvg:svgBlip xmlns:asvg="http://schemas.microsoft.com/office/drawing/2016/SVG/main" r:embed="rId3"/>
                    </a:ext>
                  </a:extLst>
                </a:blip>
              </a:buBlip>
            </a:pPr>
            <a:r>
              <a:rPr lang="en-GB" sz="1600" dirty="0"/>
              <a:t>No focussed area for new visitors to the site</a:t>
            </a:r>
          </a:p>
          <a:p>
            <a:pPr>
              <a:lnSpc>
                <a:spcPct val="100000"/>
              </a:lnSpc>
              <a:buBlip>
                <a:blip r:embed="rId2">
                  <a:extLst>
                    <a:ext uri="{96DAC541-7B7A-43D3-8B79-37D633B846F1}">
                      <asvg:svgBlip xmlns:asvg="http://schemas.microsoft.com/office/drawing/2016/SVG/main" r:embed="rId3"/>
                    </a:ext>
                  </a:extLst>
                </a:blip>
              </a:buBlip>
            </a:pPr>
            <a:r>
              <a:rPr lang="en-GB" sz="1600" dirty="0"/>
              <a:t>Lack of interpretation and self-learning opportunities</a:t>
            </a:r>
          </a:p>
          <a:p>
            <a:pPr>
              <a:lnSpc>
                <a:spcPct val="100000"/>
              </a:lnSpc>
              <a:buBlip>
                <a:blip r:embed="rId2">
                  <a:extLst>
                    <a:ext uri="{96DAC541-7B7A-43D3-8B79-37D633B846F1}">
                      <asvg:svgBlip xmlns:asvg="http://schemas.microsoft.com/office/drawing/2016/SVG/main" r:embed="rId3"/>
                    </a:ext>
                  </a:extLst>
                </a:blip>
              </a:buBlip>
            </a:pPr>
            <a:r>
              <a:rPr lang="en-GB" sz="1600" dirty="0"/>
              <a:t>Inadequate toilet facilities</a:t>
            </a:r>
          </a:p>
          <a:p>
            <a:pPr>
              <a:lnSpc>
                <a:spcPct val="100000"/>
              </a:lnSpc>
              <a:buBlip>
                <a:blip r:embed="rId2">
                  <a:extLst>
                    <a:ext uri="{96DAC541-7B7A-43D3-8B79-37D633B846F1}">
                      <asvg:svgBlip xmlns:asvg="http://schemas.microsoft.com/office/drawing/2016/SVG/main" r:embed="rId3"/>
                    </a:ext>
                  </a:extLst>
                </a:blip>
              </a:buBlip>
            </a:pPr>
            <a:r>
              <a:rPr lang="en-GB" sz="1600" dirty="0"/>
              <a:t>Inadequate kitchen facilities for providing cooked food offerings</a:t>
            </a:r>
          </a:p>
          <a:p>
            <a:pPr>
              <a:lnSpc>
                <a:spcPct val="100000"/>
              </a:lnSpc>
              <a:buBlip>
                <a:blip r:embed="rId2">
                  <a:extLst>
                    <a:ext uri="{96DAC541-7B7A-43D3-8B79-37D633B846F1}">
                      <asvg:svgBlip xmlns:asvg="http://schemas.microsoft.com/office/drawing/2016/SVG/main" r:embed="rId3"/>
                    </a:ext>
                  </a:extLst>
                </a:blip>
              </a:buBlip>
            </a:pPr>
            <a:r>
              <a:rPr lang="en-GB" sz="1600" dirty="0"/>
              <a:t>Insufficient offerings to give a good visitor experience</a:t>
            </a:r>
          </a:p>
        </p:txBody>
      </p:sp>
      <p:pic>
        <p:nvPicPr>
          <p:cNvPr id="10" name="Picture 9">
            <a:extLst>
              <a:ext uri="{FF2B5EF4-FFF2-40B4-BE49-F238E27FC236}">
                <a16:creationId xmlns:a16="http://schemas.microsoft.com/office/drawing/2014/main" id="{1EEFB5EE-ED35-482D-BE22-B4CCC3A0EBA6}"/>
              </a:ext>
            </a:extLst>
          </p:cNvPr>
          <p:cNvPicPr>
            <a:picLocks noChangeAspect="1"/>
          </p:cNvPicPr>
          <p:nvPr/>
        </p:nvPicPr>
        <p:blipFill rotWithShape="1">
          <a:blip r:embed="rId4">
            <a:extLst>
              <a:ext uri="{28A0092B-C50C-407E-A947-70E740481C1C}">
                <a14:useLocalDpi xmlns:a14="http://schemas.microsoft.com/office/drawing/2010/main" val="0"/>
              </a:ext>
            </a:extLst>
          </a:blip>
          <a:srcRect l="56780" b="14744"/>
          <a:stretch/>
        </p:blipFill>
        <p:spPr>
          <a:xfrm>
            <a:off x="7277100" y="2189480"/>
            <a:ext cx="4452620" cy="3716020"/>
          </a:xfrm>
          <a:prstGeom prst="rect">
            <a:avLst/>
          </a:prstGeom>
        </p:spPr>
      </p:pic>
    </p:spTree>
    <p:extLst>
      <p:ext uri="{BB962C8B-B14F-4D97-AF65-F5344CB8AC3E}">
        <p14:creationId xmlns:p14="http://schemas.microsoft.com/office/powerpoint/2010/main" val="235949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76C0-0EDF-425E-BF1B-9454EF8E6B8A}"/>
              </a:ext>
            </a:extLst>
          </p:cNvPr>
          <p:cNvSpPr>
            <a:spLocks noGrp="1"/>
          </p:cNvSpPr>
          <p:nvPr>
            <p:ph type="title"/>
          </p:nvPr>
        </p:nvSpPr>
        <p:spPr/>
        <p:txBody>
          <a:bodyPr/>
          <a:lstStyle/>
          <a:p>
            <a:r>
              <a:rPr lang="en-GB" dirty="0"/>
              <a:t> A New Community Amenity</a:t>
            </a:r>
          </a:p>
        </p:txBody>
      </p:sp>
      <p:sp>
        <p:nvSpPr>
          <p:cNvPr id="3" name="Content Placeholder 2">
            <a:extLst>
              <a:ext uri="{FF2B5EF4-FFF2-40B4-BE49-F238E27FC236}">
                <a16:creationId xmlns:a16="http://schemas.microsoft.com/office/drawing/2014/main" id="{307AFE60-C7EE-4F90-A636-2DFE04B6FC1C}"/>
              </a:ext>
            </a:extLst>
          </p:cNvPr>
          <p:cNvSpPr>
            <a:spLocks noGrp="1"/>
          </p:cNvSpPr>
          <p:nvPr>
            <p:ph sz="half" idx="1"/>
          </p:nvPr>
        </p:nvSpPr>
        <p:spPr>
          <a:xfrm>
            <a:off x="838199" y="1825625"/>
            <a:ext cx="6304068" cy="4667246"/>
          </a:xfrm>
        </p:spPr>
        <p:txBody>
          <a:bodyPr>
            <a:normAutofit fontScale="85000" lnSpcReduction="20000"/>
          </a:bodyPr>
          <a:lstStyle/>
          <a:p>
            <a:r>
              <a:rPr lang="en-GB" sz="1800" b="1" dirty="0">
                <a:latin typeface="Gotham Book"/>
              </a:rPr>
              <a:t>A space for community </a:t>
            </a:r>
            <a:r>
              <a:rPr lang="en-GB" sz="1800" dirty="0">
                <a:latin typeface="Gotham Book"/>
              </a:rPr>
              <a:t>– the new building will provide a new classroom/meeting space and a café with indoor and outdoor seating. </a:t>
            </a:r>
          </a:p>
          <a:p>
            <a:endParaRPr lang="en-GB" sz="1800" dirty="0">
              <a:latin typeface="Gotham Book"/>
            </a:endParaRPr>
          </a:p>
          <a:p>
            <a:r>
              <a:rPr lang="en-GB" sz="1800" b="1" dirty="0">
                <a:latin typeface="Gotham Book"/>
              </a:rPr>
              <a:t>A hub for sustainable food growing </a:t>
            </a:r>
            <a:r>
              <a:rPr lang="en-GB" sz="1800" dirty="0">
                <a:latin typeface="Gotham Book"/>
              </a:rPr>
              <a:t>– food growing is the core of the site and we will be increasing that message through new demonstration areas and a new café serving hot food.</a:t>
            </a:r>
          </a:p>
          <a:p>
            <a:endParaRPr lang="en-GB" sz="1800" b="1" dirty="0">
              <a:latin typeface="Gotham Book"/>
            </a:endParaRPr>
          </a:p>
          <a:p>
            <a:r>
              <a:rPr lang="en-GB" sz="1800" b="1" dirty="0">
                <a:latin typeface="Gotham Book"/>
              </a:rPr>
              <a:t>Promoting green travel </a:t>
            </a:r>
            <a:r>
              <a:rPr lang="en-GB" sz="1800" dirty="0">
                <a:latin typeface="Gotham Book"/>
              </a:rPr>
              <a:t>– we are keeping the number of parking spaces the same as we have today. As we attract more visitors we want people to focus on bike, pedestrian and public transport to come to site.</a:t>
            </a:r>
          </a:p>
          <a:p>
            <a:endParaRPr lang="en-GB" sz="1800" b="1" dirty="0">
              <a:latin typeface="Gotham Book"/>
            </a:endParaRPr>
          </a:p>
          <a:p>
            <a:r>
              <a:rPr lang="en-GB" sz="1800" b="1" dirty="0">
                <a:latin typeface="Gotham Book"/>
              </a:rPr>
              <a:t>Low carbon building </a:t>
            </a:r>
            <a:r>
              <a:rPr lang="en-GB" sz="1800" dirty="0">
                <a:latin typeface="Gotham Book"/>
              </a:rPr>
              <a:t>–  State of the art eco-build; prepared in sections off site, the build will retain soil through low impact foundations</a:t>
            </a:r>
          </a:p>
          <a:p>
            <a:endParaRPr lang="en-GB" sz="1800" dirty="0">
              <a:latin typeface="Gotham Book"/>
            </a:endParaRPr>
          </a:p>
          <a:p>
            <a:r>
              <a:rPr lang="en-GB" sz="1800" b="1" dirty="0">
                <a:latin typeface="Gotham Book"/>
              </a:rPr>
              <a:t>A living roof and wood cladding </a:t>
            </a:r>
            <a:r>
              <a:rPr lang="en-GB" sz="1800" dirty="0">
                <a:latin typeface="Gotham Book"/>
              </a:rPr>
              <a:t>– the new building will blend in with the natural feel of the site and be a feature in itself, promoting new innovative ways of building and leading to our aim of a carbon positive site.</a:t>
            </a:r>
          </a:p>
          <a:p>
            <a:endParaRPr lang="en-GB" sz="1800" dirty="0">
              <a:latin typeface="Gotham Book"/>
            </a:endParaRPr>
          </a:p>
          <a:p>
            <a:r>
              <a:rPr lang="en-GB" sz="1800" b="1" dirty="0">
                <a:latin typeface="Gotham Book"/>
              </a:rPr>
              <a:t>Accessible for all </a:t>
            </a:r>
            <a:r>
              <a:rPr lang="en-GB" sz="1800" dirty="0">
                <a:latin typeface="Gotham Book"/>
              </a:rPr>
              <a:t>– Everyone is welcome to come visit, explore and enjoy the site during open hours.</a:t>
            </a:r>
          </a:p>
        </p:txBody>
      </p:sp>
      <p:pic>
        <p:nvPicPr>
          <p:cNvPr id="5" name="Picture 4" descr="A group of people sitting on a bench in a park&#10;&#10;Description automatically generated with low confidence">
            <a:extLst>
              <a:ext uri="{FF2B5EF4-FFF2-40B4-BE49-F238E27FC236}">
                <a16:creationId xmlns:a16="http://schemas.microsoft.com/office/drawing/2014/main" id="{1642C7ED-2F1C-4A78-A8C1-8574D828A9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5395" y="2308512"/>
            <a:ext cx="4438413" cy="3328810"/>
          </a:xfrm>
          <a:prstGeom prst="rect">
            <a:avLst/>
          </a:prstGeom>
        </p:spPr>
      </p:pic>
    </p:spTree>
    <p:extLst>
      <p:ext uri="{BB962C8B-B14F-4D97-AF65-F5344CB8AC3E}">
        <p14:creationId xmlns:p14="http://schemas.microsoft.com/office/powerpoint/2010/main" val="38974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8B95-EEEC-4F2C-BA9A-8055DAEF4F73}"/>
              </a:ext>
            </a:extLst>
          </p:cNvPr>
          <p:cNvSpPr>
            <a:spLocks noGrp="1"/>
          </p:cNvSpPr>
          <p:nvPr>
            <p:ph type="title"/>
          </p:nvPr>
        </p:nvSpPr>
        <p:spPr>
          <a:xfrm>
            <a:off x="605940" y="413595"/>
            <a:ext cx="9535524" cy="1325563"/>
          </a:xfrm>
        </p:spPr>
        <p:txBody>
          <a:bodyPr>
            <a:normAutofit/>
          </a:bodyPr>
          <a:lstStyle/>
          <a:p>
            <a:r>
              <a:rPr lang="en-GB" dirty="0"/>
              <a:t>Benefits of a New Engagement Hub</a:t>
            </a:r>
          </a:p>
        </p:txBody>
      </p:sp>
      <p:sp>
        <p:nvSpPr>
          <p:cNvPr id="16" name="Rectangle: Rounded Corners 15">
            <a:extLst>
              <a:ext uri="{FF2B5EF4-FFF2-40B4-BE49-F238E27FC236}">
                <a16:creationId xmlns:a16="http://schemas.microsoft.com/office/drawing/2014/main" id="{A329ED40-913D-4FA0-9042-BBC56DEED2E6}"/>
              </a:ext>
            </a:extLst>
          </p:cNvPr>
          <p:cNvSpPr/>
          <p:nvPr/>
        </p:nvSpPr>
        <p:spPr>
          <a:xfrm>
            <a:off x="751476" y="3327815"/>
            <a:ext cx="2417385" cy="96049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Café, serving some food grown on site</a:t>
            </a:r>
          </a:p>
        </p:txBody>
      </p:sp>
      <p:sp>
        <p:nvSpPr>
          <p:cNvPr id="17" name="Rectangle: Rounded Corners 16">
            <a:extLst>
              <a:ext uri="{FF2B5EF4-FFF2-40B4-BE49-F238E27FC236}">
                <a16:creationId xmlns:a16="http://schemas.microsoft.com/office/drawing/2014/main" id="{6ECF423A-2186-4257-ABCE-92D2457B437B}"/>
              </a:ext>
            </a:extLst>
          </p:cNvPr>
          <p:cNvSpPr/>
          <p:nvPr/>
        </p:nvSpPr>
        <p:spPr>
          <a:xfrm>
            <a:off x="756722" y="4424457"/>
            <a:ext cx="2417385" cy="96049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Shop</a:t>
            </a:r>
          </a:p>
        </p:txBody>
      </p:sp>
      <p:sp>
        <p:nvSpPr>
          <p:cNvPr id="18" name="Rectangle: Rounded Corners 17">
            <a:extLst>
              <a:ext uri="{FF2B5EF4-FFF2-40B4-BE49-F238E27FC236}">
                <a16:creationId xmlns:a16="http://schemas.microsoft.com/office/drawing/2014/main" id="{A4F032A7-7336-44DB-81B1-180390DE868C}"/>
              </a:ext>
            </a:extLst>
          </p:cNvPr>
          <p:cNvSpPr/>
          <p:nvPr/>
        </p:nvSpPr>
        <p:spPr>
          <a:xfrm>
            <a:off x="751476" y="2237171"/>
            <a:ext cx="2417385" cy="960499"/>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Welcome area</a:t>
            </a:r>
          </a:p>
        </p:txBody>
      </p:sp>
      <p:sp>
        <p:nvSpPr>
          <p:cNvPr id="19" name="Rectangle: Rounded Corners 18">
            <a:extLst>
              <a:ext uri="{FF2B5EF4-FFF2-40B4-BE49-F238E27FC236}">
                <a16:creationId xmlns:a16="http://schemas.microsoft.com/office/drawing/2014/main" id="{A52D1103-71E7-4FF1-AC1C-539B89E97205}"/>
              </a:ext>
            </a:extLst>
          </p:cNvPr>
          <p:cNvSpPr/>
          <p:nvPr/>
        </p:nvSpPr>
        <p:spPr>
          <a:xfrm>
            <a:off x="3633935" y="2237171"/>
            <a:ext cx="2417385" cy="960499"/>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Begin the visitor journey, teach about the site and let visitors get the most out of their visit</a:t>
            </a:r>
          </a:p>
        </p:txBody>
      </p:sp>
      <p:sp>
        <p:nvSpPr>
          <p:cNvPr id="20" name="Rectangle: Rounded Corners 19">
            <a:extLst>
              <a:ext uri="{FF2B5EF4-FFF2-40B4-BE49-F238E27FC236}">
                <a16:creationId xmlns:a16="http://schemas.microsoft.com/office/drawing/2014/main" id="{97575DEB-1601-471B-80A2-45BD73544750}"/>
              </a:ext>
            </a:extLst>
          </p:cNvPr>
          <p:cNvSpPr/>
          <p:nvPr/>
        </p:nvSpPr>
        <p:spPr>
          <a:xfrm>
            <a:off x="6516394" y="2237171"/>
            <a:ext cx="5302481" cy="960499"/>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More people learning and engaging with the site; actively finding out more about how the site operates and what they can do on site during their visit (trails, wildlife ID, etc.)</a:t>
            </a:r>
          </a:p>
        </p:txBody>
      </p:sp>
      <p:sp>
        <p:nvSpPr>
          <p:cNvPr id="23" name="Rectangle: Rounded Corners 22">
            <a:extLst>
              <a:ext uri="{FF2B5EF4-FFF2-40B4-BE49-F238E27FC236}">
                <a16:creationId xmlns:a16="http://schemas.microsoft.com/office/drawing/2014/main" id="{91E21F1E-34E3-46CA-8087-CD25DE141F96}"/>
              </a:ext>
            </a:extLst>
          </p:cNvPr>
          <p:cNvSpPr/>
          <p:nvPr/>
        </p:nvSpPr>
        <p:spPr>
          <a:xfrm>
            <a:off x="3633935" y="3327816"/>
            <a:ext cx="2417385" cy="96049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Attract more visitors to site. Get people actively interested in local food systems.</a:t>
            </a:r>
          </a:p>
        </p:txBody>
      </p:sp>
      <p:sp>
        <p:nvSpPr>
          <p:cNvPr id="26" name="Rectangle: Rounded Corners 25">
            <a:extLst>
              <a:ext uri="{FF2B5EF4-FFF2-40B4-BE49-F238E27FC236}">
                <a16:creationId xmlns:a16="http://schemas.microsoft.com/office/drawing/2014/main" id="{9DE5A7C1-DD53-4554-B311-08BCDD581BD6}"/>
              </a:ext>
            </a:extLst>
          </p:cNvPr>
          <p:cNvSpPr/>
          <p:nvPr/>
        </p:nvSpPr>
        <p:spPr>
          <a:xfrm>
            <a:off x="6511148" y="3327813"/>
            <a:ext cx="5302481" cy="96049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More people understand importance of local food systems and change behaviours after seeing food grown, learning about importance of sustainable food growing and then eating that same food in one visit.</a:t>
            </a:r>
          </a:p>
        </p:txBody>
      </p:sp>
      <p:sp>
        <p:nvSpPr>
          <p:cNvPr id="27" name="Rectangle: Rounded Corners 26">
            <a:extLst>
              <a:ext uri="{FF2B5EF4-FFF2-40B4-BE49-F238E27FC236}">
                <a16:creationId xmlns:a16="http://schemas.microsoft.com/office/drawing/2014/main" id="{EAECA9F7-6435-4C15-8C61-A7E61B1C1AC8}"/>
              </a:ext>
            </a:extLst>
          </p:cNvPr>
          <p:cNvSpPr/>
          <p:nvPr/>
        </p:nvSpPr>
        <p:spPr>
          <a:xfrm>
            <a:off x="3639181" y="4418458"/>
            <a:ext cx="2417385" cy="96049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Visitors can buy books, tools or discovery packs. Also, Land Partner produce (veg, crafts etc)</a:t>
            </a:r>
          </a:p>
        </p:txBody>
      </p:sp>
      <p:sp>
        <p:nvSpPr>
          <p:cNvPr id="28" name="Rectangle: Rounded Corners 27">
            <a:extLst>
              <a:ext uri="{FF2B5EF4-FFF2-40B4-BE49-F238E27FC236}">
                <a16:creationId xmlns:a16="http://schemas.microsoft.com/office/drawing/2014/main" id="{1C37219C-4680-4FC2-9FC7-CBE6CE66C0E0}"/>
              </a:ext>
            </a:extLst>
          </p:cNvPr>
          <p:cNvSpPr/>
          <p:nvPr/>
        </p:nvSpPr>
        <p:spPr>
          <a:xfrm>
            <a:off x="6516394" y="4418455"/>
            <a:ext cx="5302481" cy="96049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Visitors who have been inspired by GW can take their next steps in food growing and wildlife gardening. Land partners also have a direct way to sell produce to visitors.</a:t>
            </a:r>
          </a:p>
        </p:txBody>
      </p:sp>
      <p:sp>
        <p:nvSpPr>
          <p:cNvPr id="35" name="Arrow: Right 34">
            <a:extLst>
              <a:ext uri="{FF2B5EF4-FFF2-40B4-BE49-F238E27FC236}">
                <a16:creationId xmlns:a16="http://schemas.microsoft.com/office/drawing/2014/main" id="{EF80629C-7222-42B9-891A-672518D782B4}"/>
              </a:ext>
            </a:extLst>
          </p:cNvPr>
          <p:cNvSpPr/>
          <p:nvPr/>
        </p:nvSpPr>
        <p:spPr>
          <a:xfrm>
            <a:off x="3168861" y="2487112"/>
            <a:ext cx="465074" cy="294399"/>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Right 35">
            <a:extLst>
              <a:ext uri="{FF2B5EF4-FFF2-40B4-BE49-F238E27FC236}">
                <a16:creationId xmlns:a16="http://schemas.microsoft.com/office/drawing/2014/main" id="{0D47AEC6-E3EC-4311-90CE-A742200BF43F}"/>
              </a:ext>
            </a:extLst>
          </p:cNvPr>
          <p:cNvSpPr/>
          <p:nvPr/>
        </p:nvSpPr>
        <p:spPr>
          <a:xfrm>
            <a:off x="6046074" y="2487109"/>
            <a:ext cx="465074" cy="294399"/>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Arrow: Right 36">
            <a:extLst>
              <a:ext uri="{FF2B5EF4-FFF2-40B4-BE49-F238E27FC236}">
                <a16:creationId xmlns:a16="http://schemas.microsoft.com/office/drawing/2014/main" id="{16216DD3-D4EA-4160-8F68-91332F2D71A5}"/>
              </a:ext>
            </a:extLst>
          </p:cNvPr>
          <p:cNvSpPr/>
          <p:nvPr/>
        </p:nvSpPr>
        <p:spPr>
          <a:xfrm>
            <a:off x="3163615" y="3577755"/>
            <a:ext cx="465074" cy="294399"/>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CF55BEB8-3850-4C33-8DE5-A30B4356E6E4}"/>
              </a:ext>
            </a:extLst>
          </p:cNvPr>
          <p:cNvSpPr/>
          <p:nvPr/>
        </p:nvSpPr>
        <p:spPr>
          <a:xfrm>
            <a:off x="6031166" y="3577748"/>
            <a:ext cx="465074" cy="294399"/>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Arrow: Right 38">
            <a:extLst>
              <a:ext uri="{FF2B5EF4-FFF2-40B4-BE49-F238E27FC236}">
                <a16:creationId xmlns:a16="http://schemas.microsoft.com/office/drawing/2014/main" id="{677BD653-91CB-4B54-B956-192A3674B340}"/>
              </a:ext>
            </a:extLst>
          </p:cNvPr>
          <p:cNvSpPr/>
          <p:nvPr/>
        </p:nvSpPr>
        <p:spPr>
          <a:xfrm>
            <a:off x="3176730" y="4668397"/>
            <a:ext cx="465074" cy="294399"/>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rrow: Right 40">
            <a:extLst>
              <a:ext uri="{FF2B5EF4-FFF2-40B4-BE49-F238E27FC236}">
                <a16:creationId xmlns:a16="http://schemas.microsoft.com/office/drawing/2014/main" id="{4A62B576-2335-434A-B0F7-39EA01C91061}"/>
              </a:ext>
            </a:extLst>
          </p:cNvPr>
          <p:cNvSpPr/>
          <p:nvPr/>
        </p:nvSpPr>
        <p:spPr>
          <a:xfrm>
            <a:off x="6051320" y="4716690"/>
            <a:ext cx="465074" cy="294399"/>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2" name="Rectangle: Rounded Corners 41">
            <a:extLst>
              <a:ext uri="{FF2B5EF4-FFF2-40B4-BE49-F238E27FC236}">
                <a16:creationId xmlns:a16="http://schemas.microsoft.com/office/drawing/2014/main" id="{D8AADE59-E509-49F2-83E0-1B37979909AA}"/>
              </a:ext>
            </a:extLst>
          </p:cNvPr>
          <p:cNvSpPr/>
          <p:nvPr/>
        </p:nvSpPr>
        <p:spPr>
          <a:xfrm>
            <a:off x="751476" y="5509097"/>
            <a:ext cx="2417385" cy="960499"/>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New community space</a:t>
            </a:r>
          </a:p>
        </p:txBody>
      </p:sp>
      <p:sp>
        <p:nvSpPr>
          <p:cNvPr id="43" name="Rectangle: Rounded Corners 42">
            <a:extLst>
              <a:ext uri="{FF2B5EF4-FFF2-40B4-BE49-F238E27FC236}">
                <a16:creationId xmlns:a16="http://schemas.microsoft.com/office/drawing/2014/main" id="{40C4D54C-74A5-4861-9812-D1EA5A1B0473}"/>
              </a:ext>
            </a:extLst>
          </p:cNvPr>
          <p:cNvSpPr/>
          <p:nvPr/>
        </p:nvSpPr>
        <p:spPr>
          <a:xfrm>
            <a:off x="3633935" y="5509097"/>
            <a:ext cx="2417385" cy="960499"/>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More capacity for education and community activities at Grow Wilder</a:t>
            </a:r>
          </a:p>
        </p:txBody>
      </p:sp>
      <p:sp>
        <p:nvSpPr>
          <p:cNvPr id="44" name="Rectangle: Rounded Corners 43">
            <a:extLst>
              <a:ext uri="{FF2B5EF4-FFF2-40B4-BE49-F238E27FC236}">
                <a16:creationId xmlns:a16="http://schemas.microsoft.com/office/drawing/2014/main" id="{0F16BC7D-A218-4C03-ADE0-0A4E6BB9138C}"/>
              </a:ext>
            </a:extLst>
          </p:cNvPr>
          <p:cNvSpPr/>
          <p:nvPr/>
        </p:nvSpPr>
        <p:spPr>
          <a:xfrm>
            <a:off x="6516394" y="5509097"/>
            <a:ext cx="5302481" cy="960499"/>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More people learning how to grow food and help nature recover. More people growing food and helping nature in their own communities. More community usage of site from local area.</a:t>
            </a:r>
          </a:p>
        </p:txBody>
      </p:sp>
      <p:sp>
        <p:nvSpPr>
          <p:cNvPr id="45" name="Arrow: Right 44">
            <a:extLst>
              <a:ext uri="{FF2B5EF4-FFF2-40B4-BE49-F238E27FC236}">
                <a16:creationId xmlns:a16="http://schemas.microsoft.com/office/drawing/2014/main" id="{019EBF09-6419-4123-84A0-783D99ADAA85}"/>
              </a:ext>
            </a:extLst>
          </p:cNvPr>
          <p:cNvSpPr/>
          <p:nvPr/>
        </p:nvSpPr>
        <p:spPr>
          <a:xfrm>
            <a:off x="3168861" y="5752414"/>
            <a:ext cx="465074" cy="294399"/>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rrow: Right 45">
            <a:extLst>
              <a:ext uri="{FF2B5EF4-FFF2-40B4-BE49-F238E27FC236}">
                <a16:creationId xmlns:a16="http://schemas.microsoft.com/office/drawing/2014/main" id="{4F2CE80E-0D58-4536-B542-F30AF81E576B}"/>
              </a:ext>
            </a:extLst>
          </p:cNvPr>
          <p:cNvSpPr/>
          <p:nvPr/>
        </p:nvSpPr>
        <p:spPr>
          <a:xfrm>
            <a:off x="6048696" y="5759040"/>
            <a:ext cx="465074" cy="294399"/>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TextBox 2">
            <a:extLst>
              <a:ext uri="{FF2B5EF4-FFF2-40B4-BE49-F238E27FC236}">
                <a16:creationId xmlns:a16="http://schemas.microsoft.com/office/drawing/2014/main" id="{E3E5F7F0-EDE6-494A-857C-D84F5B19B768}"/>
              </a:ext>
            </a:extLst>
          </p:cNvPr>
          <p:cNvSpPr txBox="1"/>
          <p:nvPr/>
        </p:nvSpPr>
        <p:spPr>
          <a:xfrm>
            <a:off x="1232052" y="1672696"/>
            <a:ext cx="965264" cy="369332"/>
          </a:xfrm>
          <a:prstGeom prst="rect">
            <a:avLst/>
          </a:prstGeom>
          <a:noFill/>
        </p:spPr>
        <p:txBody>
          <a:bodyPr wrap="none" rtlCol="0">
            <a:spAutoFit/>
          </a:bodyPr>
          <a:lstStyle/>
          <a:p>
            <a:r>
              <a:rPr lang="en-GB" b="1" u="sng" dirty="0"/>
              <a:t>Feature </a:t>
            </a:r>
          </a:p>
        </p:txBody>
      </p:sp>
      <p:sp>
        <p:nvSpPr>
          <p:cNvPr id="24" name="TextBox 23">
            <a:extLst>
              <a:ext uri="{FF2B5EF4-FFF2-40B4-BE49-F238E27FC236}">
                <a16:creationId xmlns:a16="http://schemas.microsoft.com/office/drawing/2014/main" id="{225228E9-5186-4B91-AF53-A1594E0EC4F2}"/>
              </a:ext>
            </a:extLst>
          </p:cNvPr>
          <p:cNvSpPr txBox="1"/>
          <p:nvPr/>
        </p:nvSpPr>
        <p:spPr>
          <a:xfrm>
            <a:off x="4311552" y="1672696"/>
            <a:ext cx="1062150" cy="369332"/>
          </a:xfrm>
          <a:prstGeom prst="rect">
            <a:avLst/>
          </a:prstGeom>
          <a:noFill/>
        </p:spPr>
        <p:txBody>
          <a:bodyPr wrap="none" rtlCol="0">
            <a:spAutoFit/>
          </a:bodyPr>
          <a:lstStyle/>
          <a:p>
            <a:r>
              <a:rPr lang="en-GB" b="1" u="sng" dirty="0"/>
              <a:t>Outcome</a:t>
            </a:r>
          </a:p>
        </p:txBody>
      </p:sp>
      <p:sp>
        <p:nvSpPr>
          <p:cNvPr id="25" name="TextBox 24">
            <a:extLst>
              <a:ext uri="{FF2B5EF4-FFF2-40B4-BE49-F238E27FC236}">
                <a16:creationId xmlns:a16="http://schemas.microsoft.com/office/drawing/2014/main" id="{3009C3D1-18FB-4F51-A795-EFD256E3B474}"/>
              </a:ext>
            </a:extLst>
          </p:cNvPr>
          <p:cNvSpPr txBox="1"/>
          <p:nvPr/>
        </p:nvSpPr>
        <p:spPr>
          <a:xfrm>
            <a:off x="8631313" y="1693988"/>
            <a:ext cx="877100" cy="369332"/>
          </a:xfrm>
          <a:prstGeom prst="rect">
            <a:avLst/>
          </a:prstGeom>
          <a:noFill/>
        </p:spPr>
        <p:txBody>
          <a:bodyPr wrap="none" rtlCol="0">
            <a:spAutoFit/>
          </a:bodyPr>
          <a:lstStyle/>
          <a:p>
            <a:r>
              <a:rPr lang="en-GB" b="1" u="sng" dirty="0"/>
              <a:t>Benefit</a:t>
            </a:r>
          </a:p>
        </p:txBody>
      </p:sp>
    </p:spTree>
    <p:extLst>
      <p:ext uri="{BB962C8B-B14F-4D97-AF65-F5344CB8AC3E}">
        <p14:creationId xmlns:p14="http://schemas.microsoft.com/office/powerpoint/2010/main" val="89316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131CA-D391-49DD-AB6F-335A1DD80DFE}"/>
              </a:ext>
            </a:extLst>
          </p:cNvPr>
          <p:cNvSpPr>
            <a:spLocks noGrp="1"/>
          </p:cNvSpPr>
          <p:nvPr>
            <p:ph type="title"/>
          </p:nvPr>
        </p:nvSpPr>
        <p:spPr/>
        <p:txBody>
          <a:bodyPr/>
          <a:lstStyle/>
          <a:p>
            <a:r>
              <a:rPr lang="en-GB" dirty="0"/>
              <a:t>Similar Visitor Centre Buildings</a:t>
            </a:r>
          </a:p>
        </p:txBody>
      </p:sp>
      <p:pic>
        <p:nvPicPr>
          <p:cNvPr id="13" name="Picture 2" descr="News">
            <a:extLst>
              <a:ext uri="{FF2B5EF4-FFF2-40B4-BE49-F238E27FC236}">
                <a16:creationId xmlns:a16="http://schemas.microsoft.com/office/drawing/2014/main" id="{66C2FDE7-BB5F-483F-B004-20E3940E32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147" y="1462235"/>
            <a:ext cx="3160260" cy="2370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FEEE29C-0C8D-46EC-BEAC-65A32B2F6573}"/>
              </a:ext>
            </a:extLst>
          </p:cNvPr>
          <p:cNvPicPr>
            <a:picLocks noChangeAspect="1"/>
          </p:cNvPicPr>
          <p:nvPr/>
        </p:nvPicPr>
        <p:blipFill rotWithShape="1">
          <a:blip r:embed="rId4"/>
          <a:srcRect t="908" b="1"/>
          <a:stretch/>
        </p:blipFill>
        <p:spPr>
          <a:xfrm>
            <a:off x="316147" y="3972910"/>
            <a:ext cx="6747641" cy="2519961"/>
          </a:xfrm>
          <a:prstGeom prst="rect">
            <a:avLst/>
          </a:prstGeom>
        </p:spPr>
      </p:pic>
      <p:pic>
        <p:nvPicPr>
          <p:cNvPr id="16" name="Picture 15">
            <a:extLst>
              <a:ext uri="{FF2B5EF4-FFF2-40B4-BE49-F238E27FC236}">
                <a16:creationId xmlns:a16="http://schemas.microsoft.com/office/drawing/2014/main" id="{C6E21C29-89B4-40E7-87B4-A6DFF950A3C3}"/>
              </a:ext>
            </a:extLst>
          </p:cNvPr>
          <p:cNvPicPr>
            <a:picLocks noChangeAspect="1"/>
          </p:cNvPicPr>
          <p:nvPr/>
        </p:nvPicPr>
        <p:blipFill rotWithShape="1">
          <a:blip r:embed="rId5"/>
          <a:srcRect l="13955"/>
          <a:stretch/>
        </p:blipFill>
        <p:spPr>
          <a:xfrm>
            <a:off x="3647084" y="1456888"/>
            <a:ext cx="4684911" cy="2375542"/>
          </a:xfrm>
          <a:prstGeom prst="rect">
            <a:avLst/>
          </a:prstGeom>
        </p:spPr>
      </p:pic>
      <p:pic>
        <p:nvPicPr>
          <p:cNvPr id="17" name="Picture 16">
            <a:extLst>
              <a:ext uri="{FF2B5EF4-FFF2-40B4-BE49-F238E27FC236}">
                <a16:creationId xmlns:a16="http://schemas.microsoft.com/office/drawing/2014/main" id="{1815C66E-65AF-445C-B5BE-118EF9814FA6}"/>
              </a:ext>
            </a:extLst>
          </p:cNvPr>
          <p:cNvPicPr>
            <a:picLocks noChangeAspect="1"/>
          </p:cNvPicPr>
          <p:nvPr/>
        </p:nvPicPr>
        <p:blipFill rotWithShape="1">
          <a:blip r:embed="rId6"/>
          <a:srcRect t="10965"/>
          <a:stretch/>
        </p:blipFill>
        <p:spPr>
          <a:xfrm>
            <a:off x="7214632" y="3972910"/>
            <a:ext cx="4139168" cy="2519961"/>
          </a:xfrm>
          <a:prstGeom prst="rect">
            <a:avLst/>
          </a:prstGeom>
        </p:spPr>
      </p:pic>
      <p:pic>
        <p:nvPicPr>
          <p:cNvPr id="18" name="Picture 4" descr="Green Unit takes on the efficiency challenge eluding the construction  industry | News">
            <a:extLst>
              <a:ext uri="{FF2B5EF4-FFF2-40B4-BE49-F238E27FC236}">
                <a16:creationId xmlns:a16="http://schemas.microsoft.com/office/drawing/2014/main" id="{067EA8CD-FFB9-4744-9969-D52592BB17C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316" t="3754" r="10439" b="19325"/>
          <a:stretch/>
        </p:blipFill>
        <p:spPr bwMode="auto">
          <a:xfrm flipH="1">
            <a:off x="8502670" y="1456888"/>
            <a:ext cx="3511529" cy="237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78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53D8DB-EB8F-4481-8649-6142A6E660A3}"/>
              </a:ext>
            </a:extLst>
          </p:cNvPr>
          <p:cNvSpPr>
            <a:spLocks noGrp="1"/>
          </p:cNvSpPr>
          <p:nvPr>
            <p:ph type="title"/>
          </p:nvPr>
        </p:nvSpPr>
        <p:spPr>
          <a:xfrm>
            <a:off x="838198" y="547815"/>
            <a:ext cx="5167185" cy="1680519"/>
          </a:xfrm>
        </p:spPr>
        <p:txBody>
          <a:bodyPr vert="horz" lIns="91440" tIns="45720" rIns="91440" bIns="45720" rtlCol="0" anchor="ctr">
            <a:normAutofit/>
          </a:bodyPr>
          <a:lstStyle/>
          <a:p>
            <a:pPr defTabSz="914400"/>
            <a:r>
              <a:rPr lang="en-US" sz="4000" dirty="0"/>
              <a:t>Visitor Centre Planned Location</a:t>
            </a:r>
          </a:p>
        </p:txBody>
      </p:sp>
      <p:sp>
        <p:nvSpPr>
          <p:cNvPr id="8" name="TextBox 7">
            <a:extLst>
              <a:ext uri="{FF2B5EF4-FFF2-40B4-BE49-F238E27FC236}">
                <a16:creationId xmlns:a16="http://schemas.microsoft.com/office/drawing/2014/main" id="{237B3DDF-A9F2-40A6-AD10-3D2592238D93}"/>
              </a:ext>
            </a:extLst>
          </p:cNvPr>
          <p:cNvSpPr txBox="1"/>
          <p:nvPr/>
        </p:nvSpPr>
        <p:spPr>
          <a:xfrm>
            <a:off x="6186619" y="547815"/>
            <a:ext cx="5178960" cy="16805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dirty="0"/>
              <a:t>The new Visitor Centre building will sit at the front of the Grow Wilder site, making it highly accessible to the local community, including </a:t>
            </a:r>
            <a:r>
              <a:rPr lang="en-US" sz="1400" dirty="0" err="1"/>
              <a:t>Frenchay</a:t>
            </a:r>
            <a:r>
              <a:rPr lang="en-US" sz="1400" dirty="0"/>
              <a:t>, Broomhill and </a:t>
            </a:r>
            <a:r>
              <a:rPr lang="en-US" sz="1400" dirty="0" err="1"/>
              <a:t>Lockleaze</a:t>
            </a:r>
            <a:r>
              <a:rPr lang="en-US" sz="1400" dirty="0"/>
              <a:t>.</a:t>
            </a:r>
          </a:p>
          <a:p>
            <a:pPr indent="-228600">
              <a:lnSpc>
                <a:spcPct val="90000"/>
              </a:lnSpc>
              <a:spcAft>
                <a:spcPts val="600"/>
              </a:spcAft>
              <a:buFont typeface="Arial" panose="020B0604020202020204" pitchFamily="34" charset="0"/>
              <a:buChar char="•"/>
            </a:pPr>
            <a:r>
              <a:rPr lang="en-US" sz="1400" dirty="0"/>
              <a:t>It will be the natural first touch point for anyone arriving at site and will offer them guidance for how they can proceed into site.</a:t>
            </a:r>
          </a:p>
          <a:p>
            <a:pPr indent="-228600">
              <a:lnSpc>
                <a:spcPct val="90000"/>
              </a:lnSpc>
              <a:spcAft>
                <a:spcPts val="600"/>
              </a:spcAft>
              <a:buFont typeface="Arial" panose="020B0604020202020204" pitchFamily="34" charset="0"/>
              <a:buChar char="•"/>
            </a:pPr>
            <a:r>
              <a:rPr lang="en-US" sz="1400" dirty="0"/>
              <a:t>The back of the building will face over the sunburst garden, giving a wonderful vista over the food growing demonstration area.</a:t>
            </a:r>
          </a:p>
        </p:txBody>
      </p:sp>
      <p:pic>
        <p:nvPicPr>
          <p:cNvPr id="4" name="Picture 3">
            <a:extLst>
              <a:ext uri="{FF2B5EF4-FFF2-40B4-BE49-F238E27FC236}">
                <a16:creationId xmlns:a16="http://schemas.microsoft.com/office/drawing/2014/main" id="{F9F5F90D-A45B-4855-B7B0-1C8530891D82}"/>
              </a:ext>
            </a:extLst>
          </p:cNvPr>
          <p:cNvPicPr>
            <a:picLocks noChangeAspect="1"/>
          </p:cNvPicPr>
          <p:nvPr/>
        </p:nvPicPr>
        <p:blipFill>
          <a:blip r:embed="rId2"/>
          <a:stretch>
            <a:fillRect/>
          </a:stretch>
        </p:blipFill>
        <p:spPr>
          <a:xfrm>
            <a:off x="6344480" y="2673069"/>
            <a:ext cx="5576537" cy="3345921"/>
          </a:xfrm>
          <a:prstGeom prst="rect">
            <a:avLst/>
          </a:prstGeom>
        </p:spPr>
      </p:pic>
      <p:pic>
        <p:nvPicPr>
          <p:cNvPr id="7" name="Picture 6">
            <a:extLst>
              <a:ext uri="{FF2B5EF4-FFF2-40B4-BE49-F238E27FC236}">
                <a16:creationId xmlns:a16="http://schemas.microsoft.com/office/drawing/2014/main" id="{C40F4428-9467-49B6-8833-3B009FBB3F57}"/>
              </a:ext>
            </a:extLst>
          </p:cNvPr>
          <p:cNvPicPr>
            <a:picLocks noChangeAspect="1"/>
          </p:cNvPicPr>
          <p:nvPr/>
        </p:nvPicPr>
        <p:blipFill>
          <a:blip r:embed="rId3"/>
          <a:stretch>
            <a:fillRect/>
          </a:stretch>
        </p:blipFill>
        <p:spPr>
          <a:xfrm>
            <a:off x="521017" y="2863987"/>
            <a:ext cx="5656148" cy="3167442"/>
          </a:xfrm>
          <a:prstGeom prst="rect">
            <a:avLst/>
          </a:prstGeom>
        </p:spPr>
      </p:pic>
      <p:sp>
        <p:nvSpPr>
          <p:cNvPr id="3" name="TextBox 2">
            <a:extLst>
              <a:ext uri="{FF2B5EF4-FFF2-40B4-BE49-F238E27FC236}">
                <a16:creationId xmlns:a16="http://schemas.microsoft.com/office/drawing/2014/main" id="{70DD7F25-4B0C-44C6-B3D5-B93C216E2164}"/>
              </a:ext>
            </a:extLst>
          </p:cNvPr>
          <p:cNvSpPr txBox="1"/>
          <p:nvPr/>
        </p:nvSpPr>
        <p:spPr>
          <a:xfrm>
            <a:off x="728874" y="2972002"/>
            <a:ext cx="5656148" cy="3046988"/>
          </a:xfrm>
          <a:prstGeom prst="rect">
            <a:avLst/>
          </a:prstGeom>
          <a:noFill/>
        </p:spPr>
        <p:txBody>
          <a:bodyPr wrap="square" rtlCol="0">
            <a:spAutoFit/>
          </a:bodyPr>
          <a:lstStyle/>
          <a:p>
            <a:r>
              <a:rPr lang="en-GB" sz="9600" dirty="0">
                <a:solidFill>
                  <a:schemeClr val="tx1">
                    <a:alpha val="8000"/>
                  </a:schemeClr>
                </a:solidFill>
              </a:rPr>
              <a:t>PENDING APPROVAL</a:t>
            </a:r>
          </a:p>
        </p:txBody>
      </p:sp>
      <p:sp>
        <p:nvSpPr>
          <p:cNvPr id="9" name="TextBox 8">
            <a:extLst>
              <a:ext uri="{FF2B5EF4-FFF2-40B4-BE49-F238E27FC236}">
                <a16:creationId xmlns:a16="http://schemas.microsoft.com/office/drawing/2014/main" id="{7F7FF003-0750-4A60-A5B2-EE324E9B704D}"/>
              </a:ext>
            </a:extLst>
          </p:cNvPr>
          <p:cNvSpPr txBox="1"/>
          <p:nvPr/>
        </p:nvSpPr>
        <p:spPr>
          <a:xfrm>
            <a:off x="6532803" y="2924214"/>
            <a:ext cx="5656148" cy="3046988"/>
          </a:xfrm>
          <a:prstGeom prst="rect">
            <a:avLst/>
          </a:prstGeom>
          <a:noFill/>
        </p:spPr>
        <p:txBody>
          <a:bodyPr wrap="square" rtlCol="0">
            <a:spAutoFit/>
          </a:bodyPr>
          <a:lstStyle/>
          <a:p>
            <a:r>
              <a:rPr lang="en-GB" sz="9600" dirty="0">
                <a:solidFill>
                  <a:schemeClr val="tx1">
                    <a:alpha val="8000"/>
                  </a:schemeClr>
                </a:solidFill>
              </a:rPr>
              <a:t>PENDING APPROVAL</a:t>
            </a:r>
          </a:p>
        </p:txBody>
      </p:sp>
      <p:sp>
        <p:nvSpPr>
          <p:cNvPr id="5" name="TextBox 4">
            <a:extLst>
              <a:ext uri="{FF2B5EF4-FFF2-40B4-BE49-F238E27FC236}">
                <a16:creationId xmlns:a16="http://schemas.microsoft.com/office/drawing/2014/main" id="{FAC182B7-B942-4F73-8F5F-5C26F45AA5EE}"/>
              </a:ext>
            </a:extLst>
          </p:cNvPr>
          <p:cNvSpPr txBox="1"/>
          <p:nvPr/>
        </p:nvSpPr>
        <p:spPr>
          <a:xfrm>
            <a:off x="430582" y="6127005"/>
            <a:ext cx="6175408" cy="276999"/>
          </a:xfrm>
          <a:prstGeom prst="rect">
            <a:avLst/>
          </a:prstGeom>
          <a:noFill/>
        </p:spPr>
        <p:txBody>
          <a:bodyPr wrap="none" rtlCol="0">
            <a:spAutoFit/>
          </a:bodyPr>
          <a:lstStyle/>
          <a:p>
            <a:r>
              <a:rPr lang="en-GB" sz="1200" dirty="0"/>
              <a:t>*Note, final design may have some differences in doorway locations, floor plan and landscaping.</a:t>
            </a:r>
          </a:p>
        </p:txBody>
      </p:sp>
    </p:spTree>
    <p:extLst>
      <p:ext uri="{BB962C8B-B14F-4D97-AF65-F5344CB8AC3E}">
        <p14:creationId xmlns:p14="http://schemas.microsoft.com/office/powerpoint/2010/main" val="3445413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2992-C5F9-4E69-95E5-1F4FCF11560D}"/>
              </a:ext>
            </a:extLst>
          </p:cNvPr>
          <p:cNvSpPr>
            <a:spLocks noGrp="1"/>
          </p:cNvSpPr>
          <p:nvPr>
            <p:ph type="title"/>
          </p:nvPr>
        </p:nvSpPr>
        <p:spPr/>
        <p:txBody>
          <a:bodyPr/>
          <a:lstStyle/>
          <a:p>
            <a:r>
              <a:rPr lang="en-GB" dirty="0"/>
              <a:t>Aiming for Low Impact</a:t>
            </a:r>
          </a:p>
        </p:txBody>
      </p:sp>
      <p:sp>
        <p:nvSpPr>
          <p:cNvPr id="3" name="Content Placeholder 2">
            <a:extLst>
              <a:ext uri="{FF2B5EF4-FFF2-40B4-BE49-F238E27FC236}">
                <a16:creationId xmlns:a16="http://schemas.microsoft.com/office/drawing/2014/main" id="{51FDC721-5CFE-47AC-B835-DA711361127D}"/>
              </a:ext>
            </a:extLst>
          </p:cNvPr>
          <p:cNvSpPr>
            <a:spLocks noGrp="1"/>
          </p:cNvSpPr>
          <p:nvPr>
            <p:ph sz="half" idx="1"/>
          </p:nvPr>
        </p:nvSpPr>
        <p:spPr>
          <a:xfrm>
            <a:off x="838200" y="1825625"/>
            <a:ext cx="4230950" cy="4351338"/>
          </a:xfrm>
        </p:spPr>
        <p:txBody>
          <a:bodyPr>
            <a:normAutofit fontScale="92500" lnSpcReduction="20000"/>
          </a:bodyPr>
          <a:lstStyle/>
          <a:p>
            <a:r>
              <a:rPr lang="en-GB" sz="2000" dirty="0"/>
              <a:t>Project will be focussed on minimal soil impact</a:t>
            </a:r>
          </a:p>
          <a:p>
            <a:endParaRPr lang="en-GB" sz="2000" dirty="0"/>
          </a:p>
          <a:p>
            <a:r>
              <a:rPr lang="en-GB" sz="2000" dirty="0"/>
              <a:t>Building Foundations. 2 options being reviewed:</a:t>
            </a:r>
          </a:p>
          <a:p>
            <a:pPr lvl="1"/>
            <a:r>
              <a:rPr lang="en-GB" sz="1800" dirty="0"/>
              <a:t>Plinths – Low Impact</a:t>
            </a:r>
          </a:p>
          <a:p>
            <a:pPr lvl="2"/>
            <a:r>
              <a:rPr lang="en-GB" sz="1600" dirty="0">
                <a:effectLst/>
                <a:latin typeface="Calibri" panose="020F0502020204030204" pitchFamily="34" charset="0"/>
                <a:ea typeface="Calibri" panose="020F0502020204030204" pitchFamily="34" charset="0"/>
                <a:cs typeface="Times New Roman" panose="02020603050405020304" pitchFamily="18" charset="0"/>
              </a:rPr>
              <a:t>84 x Base grid 500 x 500 x 65mm</a:t>
            </a:r>
            <a:endParaRPr lang="en-GB" sz="1800" dirty="0"/>
          </a:p>
          <a:p>
            <a:pPr lvl="1"/>
            <a:r>
              <a:rPr lang="en-GB" sz="1800" dirty="0"/>
              <a:t>Screw Piles – Very Low Impact</a:t>
            </a:r>
          </a:p>
          <a:p>
            <a:pPr lvl="2"/>
            <a:r>
              <a:rPr lang="en-GB" sz="1600" dirty="0">
                <a:effectLst/>
                <a:latin typeface="Calibri" panose="020F0502020204030204" pitchFamily="34" charset="0"/>
                <a:ea typeface="Calibri" panose="020F0502020204030204" pitchFamily="34" charset="0"/>
                <a:cs typeface="Times New Roman" panose="02020603050405020304" pitchFamily="18" charset="0"/>
              </a:rPr>
              <a:t>84 x 60mm screws. Less than 1 square metre of potential soil compaction.</a:t>
            </a:r>
          </a:p>
          <a:p>
            <a:pPr lvl="2"/>
            <a:endParaRPr lang="en-GB" sz="1600" dirty="0"/>
          </a:p>
          <a:p>
            <a:r>
              <a:rPr lang="en-GB" sz="2200" dirty="0"/>
              <a:t>Car Park</a:t>
            </a:r>
          </a:p>
          <a:p>
            <a:pPr lvl="1"/>
            <a:r>
              <a:rPr lang="en-GB" sz="1800" dirty="0">
                <a:effectLst/>
                <a:latin typeface="Calibri" panose="020F0502020204030204" pitchFamily="34" charset="0"/>
                <a:ea typeface="Calibri" panose="020F0502020204030204" pitchFamily="34" charset="0"/>
                <a:cs typeface="Times New Roman" panose="02020603050405020304" pitchFamily="18" charset="0"/>
              </a:rPr>
              <a:t>Ground currently compacted and </a:t>
            </a:r>
            <a:r>
              <a:rPr lang="en-GB" sz="1800" dirty="0">
                <a:latin typeface="Calibri" panose="020F0502020204030204" pitchFamily="34" charset="0"/>
                <a:ea typeface="Calibri" panose="020F0502020204030204" pitchFamily="34" charset="0"/>
                <a:cs typeface="Times New Roman" panose="02020603050405020304" pitchFamily="18" charset="0"/>
              </a:rPr>
              <a:t> covered by gravel. Aim will be to r</a:t>
            </a:r>
            <a:r>
              <a:rPr lang="en-GB" sz="1800" dirty="0">
                <a:effectLst/>
                <a:latin typeface="Calibri" panose="020F0502020204030204" pitchFamily="34" charset="0"/>
                <a:ea typeface="Calibri" panose="020F0502020204030204" pitchFamily="34" charset="0"/>
                <a:cs typeface="Times New Roman" panose="02020603050405020304" pitchFamily="18" charset="0"/>
              </a:rPr>
              <a:t>ehabilitate soil. Consider mesh and or grid system to spread weight, with high drainage medium. Fit channel drains to reduce run off.</a:t>
            </a:r>
            <a:endParaRPr lang="en-GB" sz="1800" dirty="0"/>
          </a:p>
          <a:p>
            <a:pPr lvl="1"/>
            <a:endParaRPr lang="en-GB" sz="1800" dirty="0"/>
          </a:p>
        </p:txBody>
      </p:sp>
      <p:pic>
        <p:nvPicPr>
          <p:cNvPr id="2050" name="Picture 2" descr="What Is A Screw Pile Foundation?">
            <a:extLst>
              <a:ext uri="{FF2B5EF4-FFF2-40B4-BE49-F238E27FC236}">
                <a16:creationId xmlns:a16="http://schemas.microsoft.com/office/drawing/2014/main" id="{BE3C3561-859F-4A7B-BA93-1C01062F633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998"/>
          <a:stretch/>
        </p:blipFill>
        <p:spPr bwMode="auto">
          <a:xfrm>
            <a:off x="8339834" y="2160221"/>
            <a:ext cx="3248832" cy="17864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wift Plinth Foundations">
            <a:extLst>
              <a:ext uri="{FF2B5EF4-FFF2-40B4-BE49-F238E27FC236}">
                <a16:creationId xmlns:a16="http://schemas.microsoft.com/office/drawing/2014/main" id="{9ADFF2DB-1B57-42B1-8D68-C6D948917F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463"/>
          <a:stretch/>
        </p:blipFill>
        <p:spPr bwMode="auto">
          <a:xfrm>
            <a:off x="8339834" y="4393247"/>
            <a:ext cx="3195711" cy="17864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wift Plinth">
            <a:extLst>
              <a:ext uri="{FF2B5EF4-FFF2-40B4-BE49-F238E27FC236}">
                <a16:creationId xmlns:a16="http://schemas.microsoft.com/office/drawing/2014/main" id="{1684E3A7-0E56-41C9-9743-038FF1CD52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1961" y="4393247"/>
            <a:ext cx="2691334" cy="17864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crew pile foundations - reliable and sustainable home bases">
            <a:extLst>
              <a:ext uri="{FF2B5EF4-FFF2-40B4-BE49-F238E27FC236}">
                <a16:creationId xmlns:a16="http://schemas.microsoft.com/office/drawing/2014/main" id="{1CABE913-3284-4081-8057-D9181AE519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3078" y="2160221"/>
            <a:ext cx="2230217" cy="178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934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522CD3-583D-4FAF-96B3-B9B674E755BB}"/>
              </a:ext>
            </a:extLst>
          </p:cNvPr>
          <p:cNvSpPr>
            <a:spLocks noGrp="1"/>
          </p:cNvSpPr>
          <p:nvPr>
            <p:ph type="title"/>
          </p:nvPr>
        </p:nvSpPr>
        <p:spPr>
          <a:xfrm>
            <a:off x="831851" y="1709744"/>
            <a:ext cx="10515600" cy="2782357"/>
          </a:xfrm>
        </p:spPr>
        <p:txBody>
          <a:bodyPr/>
          <a:lstStyle/>
          <a:p>
            <a:r>
              <a:rPr lang="en-GB" dirty="0"/>
              <a:t>We Would Be Grateful For Your Comments	</a:t>
            </a:r>
          </a:p>
        </p:txBody>
      </p:sp>
      <p:sp>
        <p:nvSpPr>
          <p:cNvPr id="6" name="Text Placeholder 5">
            <a:extLst>
              <a:ext uri="{FF2B5EF4-FFF2-40B4-BE49-F238E27FC236}">
                <a16:creationId xmlns:a16="http://schemas.microsoft.com/office/drawing/2014/main" id="{30594EFB-5D31-409C-B16C-923FD88DD27C}"/>
              </a:ext>
            </a:extLst>
          </p:cNvPr>
          <p:cNvSpPr>
            <a:spLocks noGrp="1"/>
          </p:cNvSpPr>
          <p:nvPr>
            <p:ph type="body" idx="1"/>
          </p:nvPr>
        </p:nvSpPr>
        <p:spPr/>
        <p:txBody>
          <a:bodyPr>
            <a:normAutofit fontScale="85000" lnSpcReduction="20000"/>
          </a:bodyPr>
          <a:lstStyle/>
          <a:p>
            <a:r>
              <a:rPr lang="en-GB" dirty="0">
                <a:solidFill>
                  <a:schemeClr val="tx1"/>
                </a:solidFill>
              </a:rPr>
              <a:t>Offer your support or feedback by emailing </a:t>
            </a:r>
            <a:r>
              <a:rPr lang="en-GB" dirty="0">
                <a:solidFill>
                  <a:schemeClr val="tx1"/>
                </a:solidFill>
                <a:hlinkClick r:id="rId2"/>
              </a:rPr>
              <a:t>growwilder@avonwildlifetrust.org.uk</a:t>
            </a:r>
            <a:r>
              <a:rPr lang="en-GB" dirty="0">
                <a:solidFill>
                  <a:schemeClr val="tx1"/>
                </a:solidFill>
              </a:rPr>
              <a:t> or by filling in the form at our blog post </a:t>
            </a:r>
            <a:r>
              <a:rPr lang="en-GB" dirty="0">
                <a:solidFill>
                  <a:schemeClr val="tx1"/>
                </a:solidFill>
                <a:hlinkClick r:id="rId3"/>
              </a:rPr>
              <a:t>here</a:t>
            </a:r>
            <a:r>
              <a:rPr lang="en-GB" dirty="0">
                <a:solidFill>
                  <a:schemeClr val="tx1"/>
                </a:solidFill>
              </a:rPr>
              <a:t>.</a:t>
            </a:r>
          </a:p>
          <a:p>
            <a:endParaRPr lang="en-GB" dirty="0">
              <a:solidFill>
                <a:schemeClr val="tx1"/>
              </a:solidFill>
            </a:endParaRPr>
          </a:p>
          <a:p>
            <a:r>
              <a:rPr lang="en-GB" dirty="0">
                <a:solidFill>
                  <a:schemeClr val="tx1"/>
                </a:solidFill>
              </a:rPr>
              <a:t>If you are interested in event, activities or learning opportunities at Grow Wilder, please follow us on </a:t>
            </a:r>
            <a:r>
              <a:rPr lang="en-GB" dirty="0">
                <a:solidFill>
                  <a:schemeClr val="tx1"/>
                </a:solidFill>
                <a:hlinkClick r:id="rId4"/>
              </a:rPr>
              <a:t>Facebook</a:t>
            </a:r>
            <a:r>
              <a:rPr lang="en-GB" dirty="0">
                <a:solidFill>
                  <a:schemeClr val="tx1"/>
                </a:solidFill>
              </a:rPr>
              <a:t> or sign up to the Avon Wildlife Trust mailing list via our </a:t>
            </a:r>
            <a:r>
              <a:rPr lang="en-GB" dirty="0">
                <a:solidFill>
                  <a:schemeClr val="tx1"/>
                </a:solidFill>
                <a:hlinkClick r:id="rId5"/>
              </a:rPr>
              <a:t>website</a:t>
            </a:r>
            <a:r>
              <a:rPr lang="en-GB" dirty="0">
                <a:solidFill>
                  <a:schemeClr val="tx1"/>
                </a:solidFill>
              </a:rPr>
              <a:t>.</a:t>
            </a:r>
          </a:p>
        </p:txBody>
      </p:sp>
    </p:spTree>
    <p:extLst>
      <p:ext uri="{BB962C8B-B14F-4D97-AF65-F5344CB8AC3E}">
        <p14:creationId xmlns:p14="http://schemas.microsoft.com/office/powerpoint/2010/main" val="135323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14b7f66-fced-4a15-a23e-050a92e9782a">
      <UserInfo>
        <DisplayName>Georgia Moore</DisplayName>
        <AccountId>27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2B9A91940ADB4AA0610A75DB9B3DE7" ma:contentTypeVersion="12" ma:contentTypeDescription="Create a new document." ma:contentTypeScope="" ma:versionID="1cd139baabe019e126bbb3cc3084a3c6">
  <xsd:schema xmlns:xsd="http://www.w3.org/2001/XMLSchema" xmlns:xs="http://www.w3.org/2001/XMLSchema" xmlns:p="http://schemas.microsoft.com/office/2006/metadata/properties" xmlns:ns2="fd0ab494-0c8d-44f4-823c-6427e37c4fc3" xmlns:ns3="e14b7f66-fced-4a15-a23e-050a92e9782a" targetNamespace="http://schemas.microsoft.com/office/2006/metadata/properties" ma:root="true" ma:fieldsID="d9af28e148eea195e544c82ef45e68d1" ns2:_="" ns3:_="">
    <xsd:import namespace="fd0ab494-0c8d-44f4-823c-6427e37c4fc3"/>
    <xsd:import namespace="e14b7f66-fced-4a15-a23e-050a92e978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ab494-0c8d-44f4-823c-6427e37c4f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4b7f66-fced-4a15-a23e-050a92e9782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C1363B-5806-4021-978E-4EA531A60485}">
  <ds:schemaRefs>
    <ds:schemaRef ds:uri="http://schemas.microsoft.com/sharepoint/v3/contenttype/forms"/>
  </ds:schemaRefs>
</ds:datastoreItem>
</file>

<file path=customXml/itemProps2.xml><?xml version="1.0" encoding="utf-8"?>
<ds:datastoreItem xmlns:ds="http://schemas.openxmlformats.org/officeDocument/2006/customXml" ds:itemID="{9D72CD04-8CD3-442A-84F3-63F7B67ED705}">
  <ds:schemaRefs>
    <ds:schemaRef ds:uri="fd0ab494-0c8d-44f4-823c-6427e37c4fc3"/>
    <ds:schemaRef ds:uri="http://purl.org/dc/terms/"/>
    <ds:schemaRef ds:uri="http://schemas.openxmlformats.org/package/2006/metadata/core-properties"/>
    <ds:schemaRef ds:uri="e14b7f66-fced-4a15-a23e-050a92e9782a"/>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4725D0F-2A34-42AD-9A86-F9FD8359CB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0ab494-0c8d-44f4-823c-6427e37c4fc3"/>
    <ds:schemaRef ds:uri="e14b7f66-fced-4a15-a23e-050a92e978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52312</TotalTime>
  <Words>898</Words>
  <Application>Microsoft Office PowerPoint</Application>
  <PresentationFormat>Widescreen</PresentationFormat>
  <Paragraphs>77</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Adelle Sb</vt:lpstr>
      <vt:lpstr>Arial</vt:lpstr>
      <vt:lpstr>Calibri</vt:lpstr>
      <vt:lpstr>Gotham Book</vt:lpstr>
      <vt:lpstr>Office Theme</vt:lpstr>
      <vt:lpstr>Grow Wilder 5-Year Strategy</vt:lpstr>
      <vt:lpstr>Current Limitations with Achieving Our Strategy</vt:lpstr>
      <vt:lpstr> A New Community Amenity</vt:lpstr>
      <vt:lpstr>Benefits of a New Engagement Hub</vt:lpstr>
      <vt:lpstr>Similar Visitor Centre Buildings</vt:lpstr>
      <vt:lpstr>Visitor Centre Planned Location</vt:lpstr>
      <vt:lpstr>Aiming for Low Impact</vt:lpstr>
      <vt:lpstr>We Would Be Grateful For Your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 Wilder  Strategy Meeting</dc:title>
  <dc:creator>Luke Grimshaw</dc:creator>
  <cp:lastModifiedBy>Georgia Moore</cp:lastModifiedBy>
  <cp:revision>70</cp:revision>
  <cp:lastPrinted>2021-01-21T13:28:22Z</cp:lastPrinted>
  <dcterms:created xsi:type="dcterms:W3CDTF">2020-07-08T12:32:06Z</dcterms:created>
  <dcterms:modified xsi:type="dcterms:W3CDTF">2021-03-25T14:16:07Z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0x010100F42B9A91940ADB4AA0610A75DB9B3DE7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ies>
</file>